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5"/>
  </p:notesMasterIdLst>
  <p:sldIdLst>
    <p:sldId id="256" r:id="rId2"/>
    <p:sldId id="1162" r:id="rId3"/>
    <p:sldId id="259" r:id="rId4"/>
    <p:sldId id="1163" r:id="rId5"/>
    <p:sldId id="1200" r:id="rId6"/>
    <p:sldId id="1201" r:id="rId7"/>
    <p:sldId id="1202" r:id="rId8"/>
    <p:sldId id="1203" r:id="rId9"/>
    <p:sldId id="1209" r:id="rId10"/>
    <p:sldId id="1208" r:id="rId11"/>
    <p:sldId id="1210" r:id="rId12"/>
    <p:sldId id="1211" r:id="rId13"/>
    <p:sldId id="1217" r:id="rId14"/>
    <p:sldId id="1204" r:id="rId15"/>
    <p:sldId id="1205" r:id="rId16"/>
    <p:sldId id="1212" r:id="rId17"/>
    <p:sldId id="1213" r:id="rId18"/>
    <p:sldId id="1214" r:id="rId19"/>
    <p:sldId id="1215" r:id="rId20"/>
    <p:sldId id="1216" r:id="rId21"/>
    <p:sldId id="1218" r:id="rId22"/>
    <p:sldId id="1219" r:id="rId23"/>
    <p:sldId id="340"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291" autoAdjust="0"/>
  </p:normalViewPr>
  <p:slideViewPr>
    <p:cSldViewPr snapToGrid="0">
      <p:cViewPr varScale="1">
        <p:scale>
          <a:sx n="68" d="100"/>
          <a:sy n="68" d="100"/>
        </p:scale>
        <p:origin x="82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1/12/2023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7</a:t>
            </a:fld>
            <a:endParaRPr lang="en-US"/>
          </a:p>
        </p:txBody>
      </p:sp>
    </p:spTree>
    <p:extLst>
      <p:ext uri="{BB962C8B-B14F-4D97-AF65-F5344CB8AC3E}">
        <p14:creationId xmlns:p14="http://schemas.microsoft.com/office/powerpoint/2010/main" val="2581128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1/12/2023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1/12/2023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1/12/2023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1/12/2023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1/12/2023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developer.mozilla.org/en-US/docs/Web/CSS" TargetMode="External"/><Relationship Id="rId2" Type="http://schemas.openxmlformats.org/officeDocument/2006/relationships/hyperlink" Target="https://developer.mozilla.org/en-US/docs/Web/HTML" TargetMode="External"/><Relationship Id="rId1" Type="http://schemas.openxmlformats.org/officeDocument/2006/relationships/slideLayout" Target="../slideLayouts/slideLayout2.xml"/><Relationship Id="rId4" Type="http://schemas.openxmlformats.org/officeDocument/2006/relationships/hyperlink" Target="https://developer.mozilla.org/en-US/docs/Web/JavaScript"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developer.mozilla.org/en-US/docs/Web/HTML/Element"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data.cityofnewyork.us/Health/DOHMH-New-York-City-Restaurant-Inspection-Results/43nn-pn8j"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eather.com/weather/tenday/l/New+York+NY+USNY0996:1:US"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7</a:t>
            </a:r>
          </a:p>
          <a:p>
            <a:endParaRPr lang="en-US" dirty="0"/>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838200" y="136525"/>
            <a:ext cx="10515600" cy="1325563"/>
          </a:xfrm>
        </p:spPr>
        <p:txBody>
          <a:bodyPr/>
          <a:lstStyle/>
          <a:p>
            <a:r>
              <a:rPr lang="en-US" dirty="0">
                <a:solidFill>
                  <a:schemeClr val="accent1"/>
                </a:solidFill>
              </a:rPr>
              <a:t>Web Scraping – Web page components</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354650"/>
            <a:ext cx="11127545" cy="5366825"/>
          </a:xfrm>
        </p:spPr>
        <p:txBody>
          <a:bodyPr>
            <a:normAutofit fontScale="92500" lnSpcReduction="20000"/>
          </a:bodyPr>
          <a:lstStyle/>
          <a:p>
            <a:r>
              <a:rPr lang="en-US" dirty="0"/>
              <a:t>When we visit a web page, our web browser makes a request (HTTP request) to a web server. </a:t>
            </a:r>
          </a:p>
          <a:p>
            <a:pPr lvl="1"/>
            <a:r>
              <a:rPr lang="en-US" dirty="0"/>
              <a:t>This request is called a GET request (HTTP GET request), since we’re getting page/files from the server. </a:t>
            </a:r>
          </a:p>
          <a:p>
            <a:r>
              <a:rPr lang="en-US" dirty="0"/>
              <a:t>The server then sends back files that tell our browser how to render the page for us. </a:t>
            </a:r>
          </a:p>
          <a:p>
            <a:r>
              <a:rPr lang="en-US" dirty="0"/>
              <a:t>These files will typically include:</a:t>
            </a:r>
          </a:p>
          <a:p>
            <a:r>
              <a:rPr lang="en-US" dirty="0">
                <a:hlinkClick r:id="rId2"/>
              </a:rPr>
              <a:t>HTML</a:t>
            </a:r>
            <a:r>
              <a:rPr lang="en-US" dirty="0"/>
              <a:t> — the main content of the page.</a:t>
            </a:r>
          </a:p>
          <a:p>
            <a:r>
              <a:rPr lang="en-US" dirty="0">
                <a:hlinkClick r:id="rId3"/>
              </a:rPr>
              <a:t>CSS</a:t>
            </a:r>
            <a:r>
              <a:rPr lang="en-US" dirty="0"/>
              <a:t> — used to add styling to make the page look nicer.</a:t>
            </a:r>
          </a:p>
          <a:p>
            <a:r>
              <a:rPr lang="en-US" dirty="0">
                <a:hlinkClick r:id="rId4"/>
              </a:rPr>
              <a:t>JS</a:t>
            </a:r>
            <a:r>
              <a:rPr lang="en-US" dirty="0"/>
              <a:t> — </a:t>
            </a:r>
            <a:r>
              <a:rPr lang="en-US" dirty="0" err="1"/>
              <a:t>Javascript</a:t>
            </a:r>
            <a:r>
              <a:rPr lang="en-US" dirty="0"/>
              <a:t> files add interactivity to web pages.</a:t>
            </a:r>
          </a:p>
          <a:p>
            <a:r>
              <a:rPr lang="en-US" dirty="0"/>
              <a:t>Images — image formats, such as JPG and PNG, allow web pages to show pictures.</a:t>
            </a:r>
          </a:p>
          <a:p>
            <a:pPr marL="0" indent="0">
              <a:buNone/>
            </a:pPr>
            <a:r>
              <a:rPr lang="en-US" dirty="0"/>
              <a:t>After our browser receives all the files, it renders the page and displays it to us.</a:t>
            </a:r>
          </a:p>
          <a:p>
            <a:pPr marL="0" indent="0">
              <a:buNone/>
            </a:pPr>
            <a:r>
              <a:rPr lang="en-US" dirty="0"/>
              <a:t>When we perform web scraping, we’re interested in the main content of the web page, so we look primarily at the HTML.</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940545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838200" y="136525"/>
            <a:ext cx="10515600" cy="1325563"/>
          </a:xfrm>
        </p:spPr>
        <p:txBody>
          <a:bodyPr/>
          <a:lstStyle/>
          <a:p>
            <a:r>
              <a:rPr lang="en-US" dirty="0">
                <a:solidFill>
                  <a:schemeClr val="accent1"/>
                </a:solidFill>
              </a:rPr>
              <a:t>HTML</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354650"/>
            <a:ext cx="11127545" cy="5366825"/>
          </a:xfrm>
        </p:spPr>
        <p:txBody>
          <a:bodyPr>
            <a:normAutofit fontScale="92500" lnSpcReduction="10000"/>
          </a:bodyPr>
          <a:lstStyle/>
          <a:p>
            <a:r>
              <a:rPr lang="en-US" dirty="0" err="1"/>
              <a:t>HyperText</a:t>
            </a:r>
            <a:r>
              <a:rPr lang="en-US" dirty="0"/>
              <a:t> Markup Language (HTML) is the language in which web pages are created in. HTML isn’t a programming language, like Python, though. It’s a </a:t>
            </a:r>
            <a:r>
              <a:rPr lang="en-US" b="1" dirty="0"/>
              <a:t>markup language</a:t>
            </a:r>
            <a:r>
              <a:rPr lang="en-US" dirty="0"/>
              <a:t> that tells a browser how to display content.</a:t>
            </a:r>
          </a:p>
          <a:p>
            <a:r>
              <a:rPr lang="en-US" dirty="0"/>
              <a:t>HTML has many functions that are similar to what you might find in a word processor like Microsoft Word — it can make text bold, create paragraphs, and so on.</a:t>
            </a:r>
          </a:p>
          <a:p>
            <a:r>
              <a:rPr lang="en-US" dirty="0"/>
              <a:t>HTML consists of elements called tags (opening &lt;tag&gt; and closing &lt;/tag&gt;). The most basic tag is the &lt;html&gt; tag. This tag tells the web browser that everything inside of it is HTML.</a:t>
            </a:r>
          </a:p>
          <a:p>
            <a:r>
              <a:rPr lang="en-US" dirty="0"/>
              <a:t>Right inside an HTML tag, we have two other tags: the head tag, and the body tag.</a:t>
            </a:r>
          </a:p>
          <a:p>
            <a:r>
              <a:rPr lang="en-US" dirty="0"/>
              <a:t>The main content of the web page goes into the body tag. The head tag contains data about the title of the web page, and other information that generally isn’t useful in web scraping:</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1048587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838200" y="136525"/>
            <a:ext cx="10515600" cy="1325563"/>
          </a:xfrm>
        </p:spPr>
        <p:txBody>
          <a:bodyPr/>
          <a:lstStyle/>
          <a:p>
            <a:r>
              <a:rPr lang="en-US" dirty="0">
                <a:solidFill>
                  <a:schemeClr val="accent1"/>
                </a:solidFill>
              </a:rPr>
              <a:t>Typical HTML structure of a Web page</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354650"/>
            <a:ext cx="11127545" cy="5366825"/>
          </a:xfrm>
        </p:spPr>
        <p:txBody>
          <a:bodyPr>
            <a:normAutofit fontScale="70000" lnSpcReduction="20000"/>
          </a:bodyPr>
          <a:lstStyle/>
          <a:p>
            <a:r>
              <a:rPr lang="en-US" dirty="0"/>
              <a:t>&lt;html&gt;</a:t>
            </a:r>
          </a:p>
          <a:p>
            <a:r>
              <a:rPr lang="en-US" dirty="0"/>
              <a:t>&lt;head&gt;</a:t>
            </a:r>
          </a:p>
          <a:p>
            <a:r>
              <a:rPr lang="en-US" dirty="0"/>
              <a:t>&lt;/head&gt;</a:t>
            </a:r>
          </a:p>
          <a:p>
            <a:r>
              <a:rPr lang="en-US" dirty="0"/>
              <a:t>&lt;body&gt;</a:t>
            </a:r>
          </a:p>
          <a:p>
            <a:r>
              <a:rPr lang="en-US" dirty="0"/>
              <a:t>Some tags related to content:</a:t>
            </a:r>
          </a:p>
          <a:p>
            <a:pPr lvl="1"/>
            <a:r>
              <a:rPr lang="de-DE" dirty="0"/>
              <a:t> p tag defines a paragraph.</a:t>
            </a:r>
          </a:p>
          <a:p>
            <a:pPr lvl="1"/>
            <a:r>
              <a:rPr lang="en-US" dirty="0"/>
              <a:t>a tag defines a hyperlink text.</a:t>
            </a:r>
          </a:p>
          <a:p>
            <a:pPr lvl="2"/>
            <a:r>
              <a:rPr lang="en-US" dirty="0"/>
              <a:t>The </a:t>
            </a:r>
            <a:r>
              <a:rPr lang="en-US" dirty="0" err="1"/>
              <a:t>href</a:t>
            </a:r>
            <a:r>
              <a:rPr lang="en-US" dirty="0"/>
              <a:t> property of the tag determines where the link goes.</a:t>
            </a:r>
          </a:p>
          <a:p>
            <a:pPr lvl="1"/>
            <a:r>
              <a:rPr lang="en-US" dirty="0"/>
              <a:t>div — indicates a division, or area, of the page.</a:t>
            </a:r>
          </a:p>
          <a:p>
            <a:pPr lvl="1"/>
            <a:r>
              <a:rPr lang="en-US" dirty="0"/>
              <a:t>b — bolds any text inside.</a:t>
            </a:r>
          </a:p>
          <a:p>
            <a:pPr lvl="1"/>
            <a:r>
              <a:rPr lang="en-US" dirty="0" err="1"/>
              <a:t>i</a:t>
            </a:r>
            <a:r>
              <a:rPr lang="en-US" dirty="0"/>
              <a:t> — italicizes any text inside.</a:t>
            </a:r>
          </a:p>
          <a:p>
            <a:pPr lvl="1"/>
            <a:r>
              <a:rPr lang="en-US" dirty="0"/>
              <a:t>table — creates a table.</a:t>
            </a:r>
          </a:p>
          <a:p>
            <a:pPr lvl="1"/>
            <a:r>
              <a:rPr lang="en-US" dirty="0"/>
              <a:t>form — creates an input form.</a:t>
            </a:r>
          </a:p>
          <a:p>
            <a:r>
              <a:rPr lang="en-US" dirty="0"/>
              <a:t>&lt;/body&gt;</a:t>
            </a:r>
          </a:p>
          <a:p>
            <a:r>
              <a:rPr lang="en-US" dirty="0"/>
              <a:t>&lt;/html&gt;</a:t>
            </a:r>
          </a:p>
          <a:p>
            <a:r>
              <a:rPr lang="en-US" dirty="0"/>
              <a:t>Here is the full list of tags: </a:t>
            </a:r>
            <a:r>
              <a:rPr lang="en-US" dirty="0">
                <a:hlinkClick r:id="rId2"/>
              </a:rPr>
              <a:t>https://developer.mozilla.org/en-US/docs/Web/HTML/Element</a:t>
            </a:r>
            <a:endParaRPr lang="en-US" dirty="0"/>
          </a:p>
          <a:p>
            <a:r>
              <a:rPr lang="en-US" dirty="0"/>
              <a:t>The tags elements also have relations (parent, child sibling). with each other, html is the parent of body, body and head are siblings and so on.</a:t>
            </a:r>
          </a:p>
          <a:p>
            <a:pPr marL="0" indent="0">
              <a:buNone/>
            </a:pPr>
            <a:endParaRPr lang="en-US" dirty="0"/>
          </a:p>
        </p:txBody>
      </p:sp>
    </p:spTree>
    <p:extLst>
      <p:ext uri="{BB962C8B-B14F-4D97-AF65-F5344CB8AC3E}">
        <p14:creationId xmlns:p14="http://schemas.microsoft.com/office/powerpoint/2010/main" val="17192316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838200" y="136525"/>
            <a:ext cx="10515600" cy="1325563"/>
          </a:xfrm>
        </p:spPr>
        <p:txBody>
          <a:bodyPr/>
          <a:lstStyle/>
          <a:p>
            <a:r>
              <a:rPr lang="en-US" dirty="0">
                <a:solidFill>
                  <a:schemeClr val="accent1"/>
                </a:solidFill>
              </a:rPr>
              <a:t>HTML structure – Classes and IDs</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354650"/>
            <a:ext cx="11127545" cy="5366825"/>
          </a:xfrm>
        </p:spPr>
        <p:txBody>
          <a:bodyPr>
            <a:normAutofit/>
          </a:bodyPr>
          <a:lstStyle/>
          <a:p>
            <a:r>
              <a:rPr lang="en-US" dirty="0"/>
              <a:t>Before we move into actual web scraping, let’s learn about the class and id properties. These special properties give HTML elements names, and make them easier to interact with when we’re scraping.</a:t>
            </a:r>
          </a:p>
          <a:p>
            <a:r>
              <a:rPr lang="en-US" dirty="0"/>
              <a:t>One element can have multiple classes, and a class can be shared between elements. Each element can only have one id, and an id can only be used once on a page. Classes and ids are optional, and not all elements will have them.</a:t>
            </a:r>
          </a:p>
          <a:p>
            <a:r>
              <a:rPr lang="en-US" dirty="0"/>
              <a:t>Here is a paragraph with class and link with ID:</a:t>
            </a:r>
          </a:p>
          <a:p>
            <a:r>
              <a:rPr lang="en-US" dirty="0"/>
              <a:t>&lt;p class="bold italic"&gt;</a:t>
            </a:r>
          </a:p>
          <a:p>
            <a:r>
              <a:rPr lang="en-US" dirty="0"/>
              <a:t>&lt;a </a:t>
            </a:r>
            <a:r>
              <a:rPr lang="en-US" dirty="0" err="1"/>
              <a:t>href</a:t>
            </a:r>
            <a:r>
              <a:rPr lang="en-US" dirty="0"/>
              <a:t>="https://www.dataquest.io" id="learn-link"&gt;Learn Data Science Online&lt;/a&gt;</a:t>
            </a:r>
          </a:p>
          <a:p>
            <a:r>
              <a:rPr lang="en-US" dirty="0"/>
              <a:t>&lt;/p&gt;</a:t>
            </a:r>
          </a:p>
        </p:txBody>
      </p:sp>
    </p:spTree>
    <p:extLst>
      <p:ext uri="{BB962C8B-B14F-4D97-AF65-F5344CB8AC3E}">
        <p14:creationId xmlns:p14="http://schemas.microsoft.com/office/powerpoint/2010/main" val="10643282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Python requests library</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dirty="0"/>
              <a:t>The first thing we’ll need to do to scrape a web page is to download the page. We can download pages using the Python requests library.</a:t>
            </a:r>
          </a:p>
          <a:p>
            <a:r>
              <a:rPr lang="en-US" dirty="0"/>
              <a:t>The Requests library provides a simple API for interacting with HTTP operations such as GET.</a:t>
            </a:r>
          </a:p>
          <a:p>
            <a:r>
              <a:rPr lang="en-US" dirty="0"/>
              <a:t>The requests library will make a GET request to a web server, which will download the HTML contents of a given web page for us</a:t>
            </a:r>
          </a:p>
          <a:p>
            <a:pPr lvl="1"/>
            <a:r>
              <a:rPr lang="en-US" dirty="0"/>
              <a:t>The methods implemented in the Requests library execute HTTP operations(GET) against a specific web server specified by its URL</a:t>
            </a:r>
          </a:p>
          <a:p>
            <a:r>
              <a:rPr lang="en-US" dirty="0"/>
              <a:t>To install the requests library:</a:t>
            </a:r>
          </a:p>
          <a:p>
            <a:pPr lvl="1"/>
            <a:r>
              <a:rPr lang="en-US" dirty="0"/>
              <a:t>pip install requests      -- in windows</a:t>
            </a:r>
          </a:p>
          <a:p>
            <a:pPr lvl="1"/>
            <a:r>
              <a:rPr lang="en-US" dirty="0"/>
              <a:t>pip3 install requests    -- in mac</a:t>
            </a:r>
          </a:p>
          <a:p>
            <a:pPr lvl="1"/>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4602059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b="1" dirty="0">
                <a:solidFill>
                  <a:schemeClr val="accent1"/>
                </a:solidFill>
              </a:rPr>
              <a:t>Using GET Request</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5"/>
            <a:ext cx="10875498" cy="5230300"/>
          </a:xfrm>
        </p:spPr>
        <p:txBody>
          <a:bodyPr>
            <a:normAutofit lnSpcReduction="10000"/>
          </a:bodyPr>
          <a:lstStyle/>
          <a:p>
            <a:r>
              <a:rPr lang="en-US" dirty="0"/>
              <a:t>We use the get method to request data from a specific web server. Let’s try it out:</a:t>
            </a:r>
          </a:p>
          <a:p>
            <a:pPr lvl="1"/>
            <a:r>
              <a:rPr lang="fr-FR" dirty="0"/>
              <a:t>import </a:t>
            </a:r>
            <a:r>
              <a:rPr lang="fr-FR" dirty="0" err="1"/>
              <a:t>requests</a:t>
            </a:r>
            <a:endParaRPr lang="fr-FR" dirty="0"/>
          </a:p>
          <a:p>
            <a:pPr lvl="1"/>
            <a:r>
              <a:rPr lang="en-US" dirty="0" err="1"/>
              <a:t>url</a:t>
            </a:r>
            <a:r>
              <a:rPr lang="en-US" dirty="0"/>
              <a:t> = </a:t>
            </a:r>
            <a:r>
              <a:rPr lang="fr-FR" dirty="0"/>
              <a:t>"https://dataquestio.github.io/web-scraping-pages/simple.html"</a:t>
            </a:r>
          </a:p>
          <a:p>
            <a:pPr lvl="1"/>
            <a:r>
              <a:rPr lang="fr-FR" dirty="0"/>
              <a:t>page = </a:t>
            </a:r>
            <a:r>
              <a:rPr lang="fr-FR" dirty="0" err="1"/>
              <a:t>requests.get</a:t>
            </a:r>
            <a:r>
              <a:rPr lang="fr-FR" dirty="0"/>
              <a:t>(url)</a:t>
            </a:r>
            <a:r>
              <a:rPr lang="en-US" dirty="0"/>
              <a:t> </a:t>
            </a:r>
          </a:p>
          <a:p>
            <a:pPr lvl="1"/>
            <a:r>
              <a:rPr lang="en-US" dirty="0"/>
              <a:t>print('Response Code:', </a:t>
            </a:r>
            <a:r>
              <a:rPr lang="fr-FR" dirty="0"/>
              <a:t>page</a:t>
            </a:r>
            <a:r>
              <a:rPr lang="en-US" dirty="0"/>
              <a:t>.</a:t>
            </a:r>
            <a:r>
              <a:rPr lang="en-US" dirty="0" err="1"/>
              <a:t>status_code</a:t>
            </a:r>
            <a:r>
              <a:rPr lang="en-US" dirty="0"/>
              <a:t>)</a:t>
            </a:r>
          </a:p>
          <a:p>
            <a:pPr lvl="1"/>
            <a:r>
              <a:rPr lang="en-US" dirty="0"/>
              <a:t>print('Response Headers:\n', </a:t>
            </a:r>
            <a:r>
              <a:rPr lang="fr-FR" dirty="0"/>
              <a:t>page</a:t>
            </a:r>
            <a:r>
              <a:rPr lang="en-US" dirty="0"/>
              <a:t>.headers)</a:t>
            </a:r>
          </a:p>
          <a:p>
            <a:pPr lvl="1"/>
            <a:r>
              <a:rPr lang="en-US" dirty="0"/>
              <a:t>print('Response Content:\n',</a:t>
            </a:r>
            <a:r>
              <a:rPr lang="fr-FR" dirty="0"/>
              <a:t> page</a:t>
            </a:r>
            <a:r>
              <a:rPr lang="en-US" dirty="0"/>
              <a:t>.content)</a:t>
            </a:r>
          </a:p>
          <a:p>
            <a:r>
              <a:rPr lang="en-US" dirty="0"/>
              <a:t>Running the code above outputs a status code of 200, which indicates that the URL is reachable. Then it returns the page’s header data followed by the page’s content (page HTML).</a:t>
            </a:r>
          </a:p>
          <a:p>
            <a:pPr lvl="1"/>
            <a:r>
              <a:rPr lang="en-US" dirty="0"/>
              <a:t>We won’t fully dive into status codes here, but a status code starting with a 2 generally indicates success and a code starting with a 4 or a 5 indicates an error.</a:t>
            </a:r>
          </a:p>
          <a:p>
            <a:pPr lvl="1"/>
            <a:r>
              <a:rPr lang="en-US" dirty="0"/>
              <a:t>We will also not go into headers as they are mostly unrelated to the content</a:t>
            </a:r>
          </a:p>
          <a:p>
            <a:pPr marL="457200" lvl="1"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15</a:t>
            </a:fld>
            <a:endParaRPr lang="en-US" dirty="0"/>
          </a:p>
        </p:txBody>
      </p:sp>
    </p:spTree>
    <p:extLst>
      <p:ext uri="{BB962C8B-B14F-4D97-AF65-F5344CB8AC3E}">
        <p14:creationId xmlns:p14="http://schemas.microsoft.com/office/powerpoint/2010/main" val="330955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b="1" dirty="0" err="1">
                <a:solidFill>
                  <a:schemeClr val="accent1"/>
                </a:solidFill>
              </a:rPr>
              <a:t>BeautifulSoup</a:t>
            </a:r>
            <a:r>
              <a:rPr lang="en-US" b="1" dirty="0">
                <a:solidFill>
                  <a:schemeClr val="accent1"/>
                </a:solidFill>
              </a:rPr>
              <a:t> Library</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2" y="1491175"/>
            <a:ext cx="10875498" cy="5230300"/>
          </a:xfrm>
        </p:spPr>
        <p:txBody>
          <a:bodyPr>
            <a:normAutofit/>
          </a:bodyPr>
          <a:lstStyle/>
          <a:p>
            <a:r>
              <a:rPr lang="en-US" dirty="0"/>
              <a:t>We can parse the content ourselves, but then we have to:</a:t>
            </a:r>
          </a:p>
          <a:p>
            <a:pPr lvl="1"/>
            <a:r>
              <a:rPr lang="en-US" dirty="0"/>
              <a:t>Create a structure that will enable the parsing of content in a systematic fashion, such as:</a:t>
            </a:r>
          </a:p>
          <a:p>
            <a:pPr lvl="2"/>
            <a:r>
              <a:rPr lang="en-US" dirty="0"/>
              <a:t>finding all paragraph</a:t>
            </a:r>
          </a:p>
          <a:p>
            <a:pPr lvl="2"/>
            <a:r>
              <a:rPr lang="en-US" dirty="0"/>
              <a:t>Finding the parent of the second paragraph</a:t>
            </a:r>
          </a:p>
          <a:p>
            <a:pPr lvl="2"/>
            <a:r>
              <a:rPr lang="en-US" dirty="0"/>
              <a:t>Finding all tags with specific class or id</a:t>
            </a:r>
          </a:p>
          <a:p>
            <a:pPr lvl="1"/>
            <a:r>
              <a:rPr lang="en-US" dirty="0"/>
              <a:t>To save us from this hassle, we have </a:t>
            </a:r>
            <a:r>
              <a:rPr lang="en-US" dirty="0" err="1"/>
              <a:t>BeautifulSoup</a:t>
            </a:r>
            <a:r>
              <a:rPr lang="en-US" dirty="0"/>
              <a:t> library – which creates a parse tree for parsed pages that can be used to extract data from HTML in a systematic fashion.</a:t>
            </a:r>
          </a:p>
          <a:p>
            <a:pPr lvl="1"/>
            <a:r>
              <a:rPr lang="en-US" dirty="0"/>
              <a:t>To install it, use:</a:t>
            </a:r>
          </a:p>
          <a:p>
            <a:pPr lvl="2"/>
            <a:r>
              <a:rPr lang="en-US" dirty="0"/>
              <a:t>pip install beautifulsoup4</a:t>
            </a:r>
          </a:p>
          <a:p>
            <a:pPr lvl="2"/>
            <a:r>
              <a:rPr lang="en-US" dirty="0"/>
              <a:t>pip3 install beautifulsoup4</a:t>
            </a:r>
          </a:p>
          <a:p>
            <a:pPr lvl="2"/>
            <a:endParaRPr lang="en-US" dirty="0"/>
          </a:p>
          <a:p>
            <a:pPr lvl="1"/>
            <a:endParaRPr lang="en-US" dirty="0"/>
          </a:p>
          <a:p>
            <a:pPr marL="914400" lvl="2" indent="0">
              <a:buNone/>
            </a:pPr>
            <a:endParaRPr lang="en-US" dirty="0"/>
          </a:p>
          <a:p>
            <a:pPr marL="457200" lvl="1"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42630719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err="1">
                <a:solidFill>
                  <a:schemeClr val="accent1"/>
                </a:solidFill>
              </a:rPr>
              <a:t>BeautifulSoup</a:t>
            </a:r>
            <a:r>
              <a:rPr lang="en-US" b="1" dirty="0">
                <a:solidFill>
                  <a:schemeClr val="accent1"/>
                </a:solidFill>
              </a:rPr>
              <a:t> Library – methods/use</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78301" y="1462088"/>
            <a:ext cx="11055447" cy="5259387"/>
          </a:xfrm>
        </p:spPr>
        <p:txBody>
          <a:bodyPr>
            <a:normAutofit/>
          </a:bodyPr>
          <a:lstStyle/>
          <a:p>
            <a:r>
              <a:rPr lang="en-US" dirty="0"/>
              <a:t>To use the </a:t>
            </a:r>
            <a:r>
              <a:rPr lang="en-US" dirty="0" err="1"/>
              <a:t>BeautifulSoup</a:t>
            </a:r>
            <a:r>
              <a:rPr lang="en-US" dirty="0"/>
              <a:t>, we first have to import the library, and create an instance of the </a:t>
            </a:r>
            <a:r>
              <a:rPr lang="en-US" dirty="0" err="1"/>
              <a:t>BeautifulSoup</a:t>
            </a:r>
            <a:r>
              <a:rPr lang="en-US" dirty="0"/>
              <a:t> class (object) to parse our document:</a:t>
            </a:r>
          </a:p>
          <a:p>
            <a:pPr lvl="1"/>
            <a:r>
              <a:rPr lang="en-US" dirty="0"/>
              <a:t>from bs4 import </a:t>
            </a:r>
            <a:r>
              <a:rPr lang="en-US" dirty="0" err="1"/>
              <a:t>BeautifulSoup</a:t>
            </a:r>
            <a:endParaRPr lang="en-US" dirty="0"/>
          </a:p>
          <a:p>
            <a:pPr lvl="1"/>
            <a:r>
              <a:rPr lang="en-US" dirty="0"/>
              <a:t>soup = </a:t>
            </a:r>
            <a:r>
              <a:rPr lang="en-US" dirty="0" err="1"/>
              <a:t>BeautifulSoup</a:t>
            </a:r>
            <a:r>
              <a:rPr lang="en-US" dirty="0"/>
              <a:t>(</a:t>
            </a:r>
            <a:r>
              <a:rPr lang="en-US" dirty="0" err="1"/>
              <a:t>page.content</a:t>
            </a:r>
            <a:r>
              <a:rPr lang="en-US" dirty="0"/>
              <a:t>, '</a:t>
            </a:r>
            <a:r>
              <a:rPr lang="en-US" dirty="0" err="1"/>
              <a:t>html.parser</a:t>
            </a:r>
            <a:r>
              <a:rPr lang="en-US" dirty="0"/>
              <a:t>’)</a:t>
            </a:r>
          </a:p>
          <a:p>
            <a:r>
              <a:rPr lang="en-US" dirty="0"/>
              <a:t>Now you can perform actions on soup object by calling methods on it</a:t>
            </a:r>
          </a:p>
          <a:p>
            <a:r>
              <a:rPr lang="en-US" dirty="0"/>
              <a:t>print out the HTML content of the page, formatted nicely, using the prettify method on the </a:t>
            </a:r>
            <a:r>
              <a:rPr lang="en-US" dirty="0" err="1"/>
              <a:t>BeautifulSoup</a:t>
            </a:r>
            <a:r>
              <a:rPr lang="en-US" dirty="0"/>
              <a:t> object.</a:t>
            </a:r>
          </a:p>
          <a:p>
            <a:pPr lvl="1"/>
            <a:r>
              <a:rPr lang="en-US" dirty="0"/>
              <a:t>print(</a:t>
            </a:r>
            <a:r>
              <a:rPr lang="en-US" dirty="0" err="1"/>
              <a:t>soup.prettify</a:t>
            </a:r>
            <a:r>
              <a:rPr lang="en-US" dirty="0"/>
              <a:t>())</a:t>
            </a:r>
          </a:p>
          <a:p>
            <a:r>
              <a:rPr lang="en-US" dirty="0"/>
              <a:t>As all the tags are nested, we can move through the structure one level at a time. We can first select all the elements at the top level of the page using the </a:t>
            </a:r>
            <a:r>
              <a:rPr lang="en-US" b="1" dirty="0"/>
              <a:t>children</a:t>
            </a:r>
            <a:r>
              <a:rPr lang="en-US" dirty="0"/>
              <a:t> property of soup.</a:t>
            </a:r>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17</a:t>
            </a:fld>
            <a:endParaRPr lang="en-US" dirty="0"/>
          </a:p>
        </p:txBody>
      </p:sp>
    </p:spTree>
    <p:extLst>
      <p:ext uri="{BB962C8B-B14F-4D97-AF65-F5344CB8AC3E}">
        <p14:creationId xmlns:p14="http://schemas.microsoft.com/office/powerpoint/2010/main" val="18435394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err="1">
                <a:solidFill>
                  <a:schemeClr val="accent1"/>
                </a:solidFill>
              </a:rPr>
              <a:t>BeautifulSoup</a:t>
            </a:r>
            <a:r>
              <a:rPr lang="en-US" b="1" dirty="0">
                <a:solidFill>
                  <a:schemeClr val="accent1"/>
                </a:solidFill>
              </a:rPr>
              <a:t> Library – methods/use</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58251" y="1279526"/>
            <a:ext cx="11055447" cy="5441949"/>
          </a:xfrm>
        </p:spPr>
        <p:txBody>
          <a:bodyPr>
            <a:normAutofit/>
          </a:bodyPr>
          <a:lstStyle/>
          <a:p>
            <a:r>
              <a:rPr lang="en-US" dirty="0"/>
              <a:t>Get the paragraph text in this page: </a:t>
            </a:r>
            <a:r>
              <a:rPr lang="fr-FR" dirty="0"/>
              <a:t>https://dataquestio.github.io/web-scraping-pages/simple.html </a:t>
            </a:r>
            <a:r>
              <a:rPr lang="fr-FR" dirty="0" err="1"/>
              <a:t>using</a:t>
            </a:r>
            <a:r>
              <a:rPr lang="fr-FR" dirty="0"/>
              <a:t> </a:t>
            </a:r>
            <a:r>
              <a:rPr lang="fr-FR" dirty="0" err="1"/>
              <a:t>children</a:t>
            </a:r>
            <a:endParaRPr lang="fr-FR" dirty="0"/>
          </a:p>
          <a:p>
            <a:r>
              <a:rPr lang="en-US" dirty="0"/>
              <a:t>children returns a list generator, so we need to call the list function on it</a:t>
            </a:r>
            <a:endParaRPr lang="fr-FR" dirty="0"/>
          </a:p>
          <a:p>
            <a:r>
              <a:rPr lang="en-US" dirty="0"/>
              <a:t> html = list(</a:t>
            </a:r>
            <a:r>
              <a:rPr lang="en-US" dirty="0" err="1"/>
              <a:t>soup.children</a:t>
            </a:r>
            <a:r>
              <a:rPr lang="en-US" dirty="0"/>
              <a:t>)[2]</a:t>
            </a:r>
          </a:p>
          <a:p>
            <a:pPr lvl="1"/>
            <a:r>
              <a:rPr lang="en-US" dirty="0"/>
              <a:t>Ignore the first two elements as they are not tag objects</a:t>
            </a:r>
          </a:p>
          <a:p>
            <a:pPr lvl="1"/>
            <a:r>
              <a:rPr lang="en-US" dirty="0"/>
              <a:t>The third is a Tag object, which contains other nested tags.</a:t>
            </a:r>
          </a:p>
          <a:p>
            <a:r>
              <a:rPr lang="en-US" dirty="0"/>
              <a:t>To select the item with the relevant tag, we could print the children of the object at hand and find the location of the tag</a:t>
            </a:r>
          </a:p>
          <a:p>
            <a:r>
              <a:rPr lang="en-US" dirty="0"/>
              <a:t>body = list(</a:t>
            </a:r>
            <a:r>
              <a:rPr lang="en-US" dirty="0" err="1"/>
              <a:t>html.children</a:t>
            </a:r>
            <a:r>
              <a:rPr lang="en-US" dirty="0"/>
              <a:t>)[3]</a:t>
            </a:r>
          </a:p>
          <a:p>
            <a:r>
              <a:rPr lang="en-US" dirty="0"/>
              <a:t>p = list(</a:t>
            </a:r>
            <a:r>
              <a:rPr lang="en-US" dirty="0" err="1"/>
              <a:t>body.children</a:t>
            </a:r>
            <a:r>
              <a:rPr lang="en-US" dirty="0"/>
              <a:t>)[1]</a:t>
            </a:r>
          </a:p>
          <a:p>
            <a:pPr lvl="1"/>
            <a:r>
              <a:rPr lang="en-US" dirty="0"/>
              <a:t>Once we’ve isolated the tag, we can use the </a:t>
            </a:r>
            <a:r>
              <a:rPr lang="en-US" dirty="0" err="1"/>
              <a:t>get_text</a:t>
            </a:r>
            <a:r>
              <a:rPr lang="en-US" dirty="0"/>
              <a:t> method to extract all of the text inside the tag: print(</a:t>
            </a:r>
            <a:r>
              <a:rPr lang="en-US" dirty="0" err="1"/>
              <a:t>p.get_text</a:t>
            </a:r>
            <a:r>
              <a:rPr lang="en-US" dirty="0"/>
              <a:t>())</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2987285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err="1">
                <a:solidFill>
                  <a:schemeClr val="accent1"/>
                </a:solidFill>
              </a:rPr>
              <a:t>BeautifulSoup</a:t>
            </a:r>
            <a:r>
              <a:rPr lang="en-US" b="1" dirty="0">
                <a:solidFill>
                  <a:schemeClr val="accent1"/>
                </a:solidFill>
              </a:rPr>
              <a:t> Library – methods advanced</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58251" y="1279526"/>
            <a:ext cx="11055447" cy="5441949"/>
          </a:xfrm>
        </p:spPr>
        <p:txBody>
          <a:bodyPr>
            <a:normAutofit/>
          </a:bodyPr>
          <a:lstStyle/>
          <a:p>
            <a:r>
              <a:rPr lang="en-US" dirty="0"/>
              <a:t>What we did above was useful for figuring out how to navigate a page, but it took a lot of commands to do something fairly simple.</a:t>
            </a:r>
          </a:p>
          <a:p>
            <a:r>
              <a:rPr lang="en-US" dirty="0"/>
              <a:t>Finding all instances of a tag at once.</a:t>
            </a:r>
          </a:p>
          <a:p>
            <a:pPr lvl="1"/>
            <a:r>
              <a:rPr lang="en-US" dirty="0"/>
              <a:t>If we want to extract a single tag, we can instead use the </a:t>
            </a:r>
            <a:r>
              <a:rPr lang="en-US" dirty="0" err="1"/>
              <a:t>find_all</a:t>
            </a:r>
            <a:r>
              <a:rPr lang="en-US" dirty="0"/>
              <a:t> method, which will find all the instances of a tag on a page.</a:t>
            </a:r>
          </a:p>
          <a:p>
            <a:pPr lvl="1"/>
            <a:r>
              <a:rPr lang="en-US" dirty="0"/>
              <a:t>Note that </a:t>
            </a:r>
            <a:r>
              <a:rPr lang="en-US" dirty="0" err="1"/>
              <a:t>find_all</a:t>
            </a:r>
            <a:r>
              <a:rPr lang="en-US" dirty="0"/>
              <a:t> returns a list, so we’ll have to loop through, or use list indexing, it to extract text.</a:t>
            </a:r>
          </a:p>
          <a:p>
            <a:pPr lvl="1"/>
            <a:r>
              <a:rPr lang="en-US" dirty="0" err="1"/>
              <a:t>soup.find_all</a:t>
            </a:r>
            <a:r>
              <a:rPr lang="en-US" dirty="0"/>
              <a:t>('p')[0].</a:t>
            </a:r>
            <a:r>
              <a:rPr lang="en-US" dirty="0" err="1"/>
              <a:t>get_text</a:t>
            </a:r>
            <a:r>
              <a:rPr lang="en-US" dirty="0"/>
              <a:t>()</a:t>
            </a:r>
          </a:p>
          <a:p>
            <a:pPr lvl="1"/>
            <a:r>
              <a:rPr lang="en-US" dirty="0"/>
              <a:t>If we only want to find the first instance of a tag, we can use the find method, which will return a single </a:t>
            </a:r>
            <a:r>
              <a:rPr lang="en-US" dirty="0" err="1"/>
              <a:t>BeautifulSoup</a:t>
            </a:r>
            <a:r>
              <a:rPr lang="en-US" dirty="0"/>
              <a:t> object:</a:t>
            </a:r>
          </a:p>
          <a:p>
            <a:pPr lvl="2"/>
            <a:r>
              <a:rPr lang="en-US" dirty="0" err="1"/>
              <a:t>soup.find</a:t>
            </a:r>
            <a:r>
              <a:rPr lang="en-US" dirty="0"/>
              <a:t>('p')</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19</a:t>
            </a:fld>
            <a:endParaRPr lang="en-US" dirty="0"/>
          </a:p>
        </p:txBody>
      </p:sp>
    </p:spTree>
    <p:extLst>
      <p:ext uri="{BB962C8B-B14F-4D97-AF65-F5344CB8AC3E}">
        <p14:creationId xmlns:p14="http://schemas.microsoft.com/office/powerpoint/2010/main" val="17286667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535944"/>
            <a:ext cx="11063068" cy="5167312"/>
          </a:xfrm>
        </p:spPr>
        <p:txBody>
          <a:bodyPr>
            <a:normAutofit/>
          </a:bodyPr>
          <a:lstStyle/>
          <a:p>
            <a:r>
              <a:rPr lang="en-US" dirty="0">
                <a:latin typeface="Arial" panose="020B0604020202020204" pitchFamily="34" charset="0"/>
              </a:rPr>
              <a:t>Scrape the site</a:t>
            </a:r>
          </a:p>
          <a:p>
            <a:r>
              <a:rPr lang="en-US" dirty="0">
                <a:latin typeface="Arial" panose="020B0604020202020204" pitchFamily="34" charset="0"/>
                <a:hlinkClick r:id="rId2"/>
              </a:rPr>
              <a:t>https://data.cityofnewyork.us/Health/DOHMH-New-York-City-Restaurant-Inspection-Results/43nn-pn8j</a:t>
            </a:r>
            <a:endParaRPr lang="en-US" dirty="0">
              <a:latin typeface="Arial" panose="020B0604020202020204" pitchFamily="34" charset="0"/>
            </a:endParaRPr>
          </a:p>
          <a:p>
            <a:r>
              <a:rPr lang="en-US" dirty="0">
                <a:latin typeface="Arial" panose="020B0604020202020204" pitchFamily="34" charset="0"/>
              </a:rPr>
              <a:t>and find all the restaurants in Brooklyn that have a critical problem (CRITICAL FLAG == Critical)</a:t>
            </a:r>
          </a:p>
          <a:p>
            <a:r>
              <a:rPr lang="en-US" dirty="0">
                <a:latin typeface="Arial" panose="020B0604020202020204" pitchFamily="34" charset="0"/>
              </a:rPr>
              <a:t>If you don’t know about python-requests or </a:t>
            </a:r>
            <a:r>
              <a:rPr lang="en-US" dirty="0" err="1">
                <a:latin typeface="Arial" panose="020B0604020202020204" pitchFamily="34" charset="0"/>
              </a:rPr>
              <a:t>BeautifulSoup</a:t>
            </a:r>
            <a:r>
              <a:rPr lang="en-US" dirty="0">
                <a:latin typeface="Arial" panose="020B0604020202020204" pitchFamily="34" charset="0"/>
              </a:rPr>
              <a:t>, You can follow the next slides for some help.</a:t>
            </a:r>
          </a:p>
          <a:p>
            <a:r>
              <a:rPr lang="en-US" dirty="0">
                <a:latin typeface="Arial" panose="020B0604020202020204" pitchFamily="34" charset="0"/>
              </a:rPr>
              <a:t>You can not use the selenium tool</a:t>
            </a:r>
          </a:p>
          <a:p>
            <a:r>
              <a:rPr lang="en-US" dirty="0">
                <a:latin typeface="Arial" panose="020B0604020202020204" pitchFamily="34" charset="0"/>
              </a:rPr>
              <a:t>You need to also output the request string that you modify/used to get all rows.</a:t>
            </a:r>
          </a:p>
          <a:p>
            <a:r>
              <a:rPr lang="en-US" dirty="0">
                <a:latin typeface="Arial" panose="020B0604020202020204" pitchFamily="34" charset="0"/>
              </a:rPr>
              <a:t>You can not download the data.</a:t>
            </a:r>
          </a:p>
        </p:txBody>
      </p:sp>
    </p:spTree>
    <p:extLst>
      <p:ext uri="{BB962C8B-B14F-4D97-AF65-F5344CB8AC3E}">
        <p14:creationId xmlns:p14="http://schemas.microsoft.com/office/powerpoint/2010/main" val="3428113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err="1">
                <a:solidFill>
                  <a:schemeClr val="accent1"/>
                </a:solidFill>
              </a:rPr>
              <a:t>BeautifulSoup</a:t>
            </a:r>
            <a:r>
              <a:rPr lang="en-US" b="1" dirty="0">
                <a:solidFill>
                  <a:schemeClr val="accent1"/>
                </a:solidFill>
              </a:rPr>
              <a:t> Library – methods advanced</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58251" y="1279526"/>
            <a:ext cx="11055447" cy="5441949"/>
          </a:xfrm>
        </p:spPr>
        <p:txBody>
          <a:bodyPr>
            <a:normAutofit/>
          </a:bodyPr>
          <a:lstStyle/>
          <a:p>
            <a:r>
              <a:rPr lang="en-US" dirty="0"/>
              <a:t>Searching for tags by class and id</a:t>
            </a:r>
          </a:p>
          <a:p>
            <a:r>
              <a:rPr lang="en-US" dirty="0" err="1"/>
              <a:t>soup.find_all</a:t>
            </a:r>
            <a:r>
              <a:rPr lang="en-US" dirty="0"/>
              <a:t>('p', class_='outer-text’)</a:t>
            </a:r>
          </a:p>
          <a:p>
            <a:pPr lvl="1"/>
            <a:r>
              <a:rPr lang="en-US" dirty="0"/>
              <a:t>Find all p tag elements with class of outer-text</a:t>
            </a:r>
          </a:p>
          <a:p>
            <a:r>
              <a:rPr lang="en-US" dirty="0" err="1"/>
              <a:t>soup.find_all</a:t>
            </a:r>
            <a:r>
              <a:rPr lang="en-US" dirty="0"/>
              <a:t>(class_="outer-text")</a:t>
            </a:r>
          </a:p>
          <a:p>
            <a:pPr lvl="1"/>
            <a:r>
              <a:rPr lang="en-US" dirty="0"/>
              <a:t>Find all elements with class of outer-text</a:t>
            </a:r>
          </a:p>
          <a:p>
            <a:r>
              <a:rPr lang="en-US" dirty="0" err="1"/>
              <a:t>soup.find_all</a:t>
            </a:r>
            <a:r>
              <a:rPr lang="en-US" dirty="0"/>
              <a:t>(id="first")</a:t>
            </a:r>
          </a:p>
          <a:p>
            <a:pPr lvl="1"/>
            <a:r>
              <a:rPr lang="en-US" dirty="0"/>
              <a:t>Find all elements with id of first</a:t>
            </a:r>
          </a:p>
          <a:p>
            <a:pPr lvl="1"/>
            <a:endParaRPr lang="en-US" b="1"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31944860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err="1">
                <a:solidFill>
                  <a:schemeClr val="accent1"/>
                </a:solidFill>
              </a:rPr>
              <a:t>BeautifulSoup</a:t>
            </a:r>
            <a:r>
              <a:rPr lang="en-US" b="1" dirty="0">
                <a:solidFill>
                  <a:schemeClr val="accent1"/>
                </a:solidFill>
              </a:rPr>
              <a:t> Library – select</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58251" y="1279526"/>
            <a:ext cx="11055447" cy="5441949"/>
          </a:xfrm>
        </p:spPr>
        <p:txBody>
          <a:bodyPr>
            <a:normAutofit lnSpcReduction="10000"/>
          </a:bodyPr>
          <a:lstStyle/>
          <a:p>
            <a:r>
              <a:rPr lang="en-US" b="1" dirty="0"/>
              <a:t>Using CSS Selectors (pattern of elements and other terms)</a:t>
            </a:r>
          </a:p>
          <a:p>
            <a:pPr marL="0" indent="0">
              <a:buNone/>
            </a:pPr>
            <a:r>
              <a:rPr lang="en-US" dirty="0"/>
              <a:t>We can also search for items using CSS selectors. These selectors are how the CSS language allows developers to specify HTML tags to style. Here are some examples:</a:t>
            </a:r>
          </a:p>
          <a:p>
            <a:pPr lvl="1"/>
            <a:r>
              <a:rPr lang="en-US" dirty="0"/>
              <a:t>p a — finds all a tags inside of a p tag.</a:t>
            </a:r>
          </a:p>
          <a:p>
            <a:pPr lvl="1"/>
            <a:r>
              <a:rPr lang="en-US" dirty="0"/>
              <a:t>body p a — finds all a tags inside of a p tag inside of a body tag.</a:t>
            </a:r>
          </a:p>
          <a:p>
            <a:pPr lvl="1"/>
            <a:r>
              <a:rPr lang="en-US" dirty="0"/>
              <a:t>html body — finds all body tags inside of an html tag.</a:t>
            </a:r>
          </a:p>
          <a:p>
            <a:pPr lvl="1"/>
            <a:r>
              <a:rPr lang="en-US" dirty="0" err="1"/>
              <a:t>p.outer</a:t>
            </a:r>
            <a:r>
              <a:rPr lang="en-US" dirty="0"/>
              <a:t>-text — finds all p tags with a class of outer-text.</a:t>
            </a:r>
          </a:p>
          <a:p>
            <a:pPr lvl="1"/>
            <a:r>
              <a:rPr lang="en-US" dirty="0" err="1"/>
              <a:t>p#first</a:t>
            </a:r>
            <a:r>
              <a:rPr lang="en-US" dirty="0"/>
              <a:t> — finds all p tags with an id of first.</a:t>
            </a:r>
          </a:p>
          <a:p>
            <a:pPr lvl="1"/>
            <a:r>
              <a:rPr lang="en-US" dirty="0"/>
              <a:t>body </a:t>
            </a:r>
            <a:r>
              <a:rPr lang="en-US" dirty="0" err="1"/>
              <a:t>p.outer</a:t>
            </a:r>
            <a:r>
              <a:rPr lang="en-US" dirty="0"/>
              <a:t>-text — finds any p tags with a class of outer-text inside of a body tag.</a:t>
            </a:r>
          </a:p>
          <a:p>
            <a:r>
              <a:rPr lang="en-US" dirty="0" err="1"/>
              <a:t>soup.select</a:t>
            </a:r>
            <a:r>
              <a:rPr lang="en-US" dirty="0"/>
              <a:t>("div p")</a:t>
            </a:r>
          </a:p>
          <a:p>
            <a:r>
              <a:rPr lang="en-US" dirty="0"/>
              <a:t>Note that the select method above returns a list of </a:t>
            </a:r>
            <a:r>
              <a:rPr lang="en-US" dirty="0" err="1"/>
              <a:t>BeautifulSoup</a:t>
            </a:r>
            <a:r>
              <a:rPr lang="en-US" dirty="0"/>
              <a:t> objects, just like find and </a:t>
            </a:r>
            <a:r>
              <a:rPr lang="en-US" dirty="0" err="1"/>
              <a:t>find_all</a:t>
            </a:r>
            <a:r>
              <a:rPr lang="en-US" dirty="0"/>
              <a:t>. What does it mean?</a:t>
            </a:r>
          </a:p>
          <a:p>
            <a:pPr lvl="1"/>
            <a:r>
              <a:rPr lang="en-US" dirty="0"/>
              <a:t>Mean on each item we can call all beautiful soup methods.</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24264864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a:xfrm>
            <a:off x="658251" y="136525"/>
            <a:ext cx="10515600" cy="1325563"/>
          </a:xfrm>
        </p:spPr>
        <p:txBody>
          <a:bodyPr/>
          <a:lstStyle/>
          <a:p>
            <a:r>
              <a:rPr lang="en-US" b="1" dirty="0"/>
              <a:t>Exercise for Programming Novice</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58251" y="1279526"/>
            <a:ext cx="11055447" cy="5441949"/>
          </a:xfrm>
        </p:spPr>
        <p:txBody>
          <a:bodyPr>
            <a:normAutofit/>
          </a:bodyPr>
          <a:lstStyle/>
          <a:p>
            <a:r>
              <a:rPr lang="en-US" b="1" dirty="0"/>
              <a:t>Parse this website: </a:t>
            </a:r>
            <a:r>
              <a:rPr lang="en-US" b="1" dirty="0">
                <a:hlinkClick r:id="rId2"/>
              </a:rPr>
              <a:t>https://weather.com/weather/tenday/l/New+York+NY+USNY0996:1:US</a:t>
            </a:r>
            <a:endParaRPr lang="en-US" b="1" dirty="0"/>
          </a:p>
          <a:p>
            <a:r>
              <a:rPr lang="en-US" dirty="0"/>
              <a:t>And print Today’s day or night temperature.</a:t>
            </a:r>
          </a:p>
          <a:p>
            <a:r>
              <a:rPr lang="en-US" dirty="0"/>
              <a:t>Also, print the weather describing text.</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736527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a:bodyPr>
          <a:lstStyle/>
          <a:p>
            <a:r>
              <a:rPr lang="en-US" b="0" i="0" dirty="0">
                <a:effectLst/>
                <a:latin typeface="Arial" panose="020B0604020202020204" pitchFamily="34" charset="0"/>
              </a:rPr>
              <a:t>We will explore these libraries:</a:t>
            </a:r>
          </a:p>
          <a:p>
            <a:r>
              <a:rPr lang="en-US" dirty="0">
                <a:latin typeface="Arial" panose="020B0604020202020204" pitchFamily="34" charset="0"/>
              </a:rPr>
              <a:t>A brief intro to client-server architecture</a:t>
            </a:r>
          </a:p>
          <a:p>
            <a:r>
              <a:rPr lang="en-US" b="0" i="0" dirty="0">
                <a:effectLst/>
                <a:latin typeface="Arial" panose="020B0604020202020204" pitchFamily="34" charset="0"/>
              </a:rPr>
              <a:t>Briefly dis</a:t>
            </a:r>
            <a:r>
              <a:rPr lang="en-US" dirty="0">
                <a:latin typeface="Arial" panose="020B0604020202020204" pitchFamily="34" charset="0"/>
              </a:rPr>
              <a:t>cuss HTTP</a:t>
            </a:r>
          </a:p>
          <a:p>
            <a:r>
              <a:rPr lang="en-US" b="0" i="0" dirty="0">
                <a:effectLst/>
                <a:latin typeface="Arial" panose="020B0604020202020204" pitchFamily="34" charset="0"/>
              </a:rPr>
              <a:t>Web Scraping</a:t>
            </a:r>
          </a:p>
          <a:p>
            <a:r>
              <a:rPr lang="en-US" dirty="0">
                <a:latin typeface="Arial" panose="020B0604020202020204" pitchFamily="34" charset="0"/>
              </a:rPr>
              <a:t>HTML</a:t>
            </a:r>
            <a:endParaRPr lang="en-US" b="0" i="0" dirty="0">
              <a:effectLst/>
              <a:latin typeface="Arial" panose="020B0604020202020204" pitchFamily="34" charset="0"/>
            </a:endParaRPr>
          </a:p>
          <a:p>
            <a:r>
              <a:rPr lang="en-US" dirty="0">
                <a:latin typeface="Arial" panose="020B0604020202020204" pitchFamily="34" charset="0"/>
              </a:rPr>
              <a:t>Requests library</a:t>
            </a:r>
          </a:p>
          <a:p>
            <a:r>
              <a:rPr lang="en-US" dirty="0">
                <a:latin typeface="Arial" panose="020B0604020202020204" pitchFamily="34" charset="0"/>
              </a:rPr>
              <a:t>Beautiful soup library</a:t>
            </a:r>
          </a:p>
          <a:p>
            <a:r>
              <a:rPr lang="en-US" dirty="0">
                <a:latin typeface="Arial" panose="020B0604020202020204" pitchFamily="34" charset="0"/>
              </a:rPr>
              <a:t>Simple exercise</a:t>
            </a:r>
          </a:p>
          <a:p>
            <a:endParaRPr lang="en-US" dirty="0">
              <a:latin typeface="Arial" panose="020B0604020202020204" pitchFamily="34" charset="0"/>
            </a:endParaRPr>
          </a:p>
          <a:p>
            <a:endParaRPr lang="en-US" dirty="0">
              <a:latin typeface="Arial" panose="020B0604020202020204" pitchFamily="34" charset="0"/>
            </a:endParaRPr>
          </a:p>
          <a:p>
            <a:endParaRPr lang="en-US" dirty="0">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Introduction – Client-Server</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dirty="0"/>
              <a:t>Client — Server architecture forms the basis of all of the internet and its associated services.</a:t>
            </a:r>
          </a:p>
          <a:p>
            <a:r>
              <a:rPr lang="en-US" dirty="0"/>
              <a:t>Cloud service providers such as AWS, Azure </a:t>
            </a:r>
            <a:r>
              <a:rPr lang="en-US" dirty="0" err="1"/>
              <a:t>etc</a:t>
            </a:r>
            <a:r>
              <a:rPr lang="en-US" dirty="0"/>
              <a:t> and IoT devices are modern-day examples that primarily utilize the client-server architecture.</a:t>
            </a:r>
          </a:p>
          <a:p>
            <a:r>
              <a:rPr lang="en-US" dirty="0"/>
              <a:t>Consists of two entities — Servers and Clients.</a:t>
            </a:r>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4</a:t>
            </a:fld>
            <a:endParaRPr lang="en-US" dirty="0"/>
          </a:p>
        </p:txBody>
      </p:sp>
    </p:spTree>
    <p:extLst>
      <p:ext uri="{BB962C8B-B14F-4D97-AF65-F5344CB8AC3E}">
        <p14:creationId xmlns:p14="http://schemas.microsoft.com/office/powerpoint/2010/main" val="16507469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Client-Server</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a:bodyPr>
          <a:lstStyle/>
          <a:p>
            <a:r>
              <a:rPr lang="en-US" b="1" dirty="0"/>
              <a:t>SERVER</a:t>
            </a:r>
            <a:endParaRPr lang="en-US" dirty="0"/>
          </a:p>
          <a:p>
            <a:r>
              <a:rPr lang="en-US" dirty="0"/>
              <a:t>A server is the entity offering the service.</a:t>
            </a:r>
          </a:p>
          <a:p>
            <a:r>
              <a:rPr lang="en-US" dirty="0"/>
              <a:t>It could be any service — ranging in web hosting, processing, storage etc.</a:t>
            </a:r>
          </a:p>
          <a:p>
            <a:r>
              <a:rPr lang="en-US" b="1" dirty="0"/>
              <a:t>CLIENT</a:t>
            </a:r>
            <a:endParaRPr lang="en-US" dirty="0"/>
          </a:p>
          <a:p>
            <a:r>
              <a:rPr lang="en-US" dirty="0"/>
              <a:t>A client is the one receiving the service.</a:t>
            </a:r>
          </a:p>
          <a:p>
            <a:r>
              <a:rPr lang="en-US" dirty="0"/>
              <a:t>A client is usually a recipient connected to the service over the internet.</a:t>
            </a:r>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33698599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t>Client-Server</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6</a:t>
            </a:fld>
            <a:endParaRPr lang="en-US" dirty="0"/>
          </a:p>
        </p:txBody>
      </p:sp>
      <p:pic>
        <p:nvPicPr>
          <p:cNvPr id="2050" name="Picture 2" descr="https://miro.medium.com/max/700/0*9iZ6PlYHEOwi0-X-">
            <a:extLst>
              <a:ext uri="{FF2B5EF4-FFF2-40B4-BE49-F238E27FC236}">
                <a16:creationId xmlns:a16="http://schemas.microsoft.com/office/drawing/2014/main" id="{E465BB4C-E65C-4E3F-9EA3-81FAB877FDEB}"/>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38200" y="700820"/>
            <a:ext cx="9937652" cy="55650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8530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t>Client-Server – Requests/Response</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7</a:t>
            </a:fld>
            <a:endParaRPr lang="en-US" dirty="0"/>
          </a:p>
        </p:txBody>
      </p:sp>
      <p:sp>
        <p:nvSpPr>
          <p:cNvPr id="5" name="Content Placeholder 4">
            <a:extLst>
              <a:ext uri="{FF2B5EF4-FFF2-40B4-BE49-F238E27FC236}">
                <a16:creationId xmlns:a16="http://schemas.microsoft.com/office/drawing/2014/main" id="{9911A703-600B-401A-9B5E-DA59DC10D3C5}"/>
              </a:ext>
            </a:extLst>
          </p:cNvPr>
          <p:cNvSpPr>
            <a:spLocks noGrp="1"/>
          </p:cNvSpPr>
          <p:nvPr>
            <p:ph idx="1"/>
          </p:nvPr>
        </p:nvSpPr>
        <p:spPr>
          <a:xfrm>
            <a:off x="805499" y="1502068"/>
            <a:ext cx="10515600" cy="4351338"/>
          </a:xfrm>
        </p:spPr>
        <p:txBody>
          <a:bodyPr/>
          <a:lstStyle/>
          <a:p>
            <a:r>
              <a:rPr lang="en-US" dirty="0"/>
              <a:t>Different protocols to do requests/response such as text HTTP or file storage FTP</a:t>
            </a:r>
          </a:p>
          <a:p>
            <a:endParaRPr lang="en-US" dirty="0"/>
          </a:p>
        </p:txBody>
      </p:sp>
      <p:pic>
        <p:nvPicPr>
          <p:cNvPr id="3074" name="Picture 2" descr="https://media.geeksforgeeks.org/wp-content/uploads/20191016114416/801.png">
            <a:extLst>
              <a:ext uri="{FF2B5EF4-FFF2-40B4-BE49-F238E27FC236}">
                <a16:creationId xmlns:a16="http://schemas.microsoft.com/office/drawing/2014/main" id="{AC639F66-3DF5-4174-85D2-FCBC4FF1F8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58794" y="1690688"/>
            <a:ext cx="9158068" cy="5173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6725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What is HTTP?</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92369" y="1491174"/>
            <a:ext cx="11127545" cy="5366825"/>
          </a:xfrm>
        </p:spPr>
        <p:txBody>
          <a:bodyPr>
            <a:normAutofit/>
          </a:bodyPr>
          <a:lstStyle/>
          <a:p>
            <a:r>
              <a:rPr lang="en-US" dirty="0"/>
              <a:t>The Hypertext Transfer Protocol (HTTP) is a request/response protocol based on the client-server architecture for exchanging request and response messages.</a:t>
            </a:r>
          </a:p>
          <a:p>
            <a:r>
              <a:rPr lang="en-US" dirty="0"/>
              <a:t>HTTP clients such as web browsers or mobile applications send requests to an HTTP server, and the server responds to them with messages containing a status line, a header, and a body</a:t>
            </a:r>
          </a:p>
          <a:p>
            <a:pPr lvl="1"/>
            <a:r>
              <a:rPr lang="en-US" dirty="0"/>
              <a:t>Status line or HTTP response status codes indicate whether a specific </a:t>
            </a:r>
            <a:r>
              <a:rPr lang="en-US" u="sng" dirty="0"/>
              <a:t>HTTP</a:t>
            </a:r>
            <a:r>
              <a:rPr lang="en-US" dirty="0"/>
              <a:t> request has been successfully completed or not.</a:t>
            </a:r>
          </a:p>
          <a:p>
            <a:pPr lvl="1"/>
            <a:r>
              <a:rPr lang="en-US" dirty="0"/>
              <a:t>A response header is an HTTP header that can be used in an HTTP response and that doesn't relate to the content of the message. Response headers, like Age, Location or Server are used to give a more detailed context of the response.</a:t>
            </a:r>
          </a:p>
          <a:p>
            <a:pPr lvl="1"/>
            <a:r>
              <a:rPr lang="en-US" dirty="0"/>
              <a:t>HTTP Message Body is </a:t>
            </a:r>
            <a:r>
              <a:rPr lang="en-US" b="1" dirty="0"/>
              <a:t>the data bytes transmitted in an HTTP transaction message.</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4106296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solidFill>
                  <a:schemeClr val="accent1"/>
                </a:solidFill>
              </a:rPr>
              <a:t>Web Scraping</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492369" y="1491174"/>
            <a:ext cx="11127545" cy="5366825"/>
          </a:xfrm>
        </p:spPr>
        <p:txBody>
          <a:bodyPr>
            <a:normAutofit/>
          </a:bodyPr>
          <a:lstStyle/>
          <a:p>
            <a:r>
              <a:rPr lang="en-US" dirty="0"/>
              <a:t>The internet is an absolutely massive source of data — data that we can access using web scraping and Python!</a:t>
            </a:r>
          </a:p>
          <a:p>
            <a:r>
              <a:rPr lang="en-US" dirty="0"/>
              <a:t>In fact, web scraping is often the </a:t>
            </a:r>
            <a:r>
              <a:rPr lang="en-US" i="1" dirty="0"/>
              <a:t>only</a:t>
            </a:r>
            <a:r>
              <a:rPr lang="en-US" dirty="0"/>
              <a:t> way we can access data. </a:t>
            </a:r>
          </a:p>
          <a:p>
            <a:r>
              <a:rPr lang="en-US" dirty="0"/>
              <a:t>There is a lot of information out there that isn’t available in convenient CSV exports or easy-to-connect APIs. And websites themselves are often valuable sources of data — consider, for example, the kinds of analysis you could do if you could download every post on a web forum.</a:t>
            </a:r>
          </a:p>
          <a:p>
            <a:r>
              <a:rPr lang="en-US" dirty="0"/>
              <a:t>To access those sorts of on-page datasets, we’ll have to use web scraping.</a:t>
            </a:r>
          </a:p>
          <a:p>
            <a:r>
              <a:rPr lang="en-US" dirty="0"/>
              <a:t>Today’s assignment is also on Web scraping.</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14583521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2277</Words>
  <Application>Microsoft Office PowerPoint</Application>
  <PresentationFormat>Widescreen</PresentationFormat>
  <Paragraphs>189</Paragraphs>
  <Slides>23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Heuristics</vt:lpstr>
      <vt:lpstr>For students with Programming background</vt:lpstr>
      <vt:lpstr>Today’s Lab</vt:lpstr>
      <vt:lpstr>Introduction – Client-Server</vt:lpstr>
      <vt:lpstr>Client-Server</vt:lpstr>
      <vt:lpstr>Client-Server</vt:lpstr>
      <vt:lpstr>Client-Server – Requests/Response</vt:lpstr>
      <vt:lpstr>What is HTTP?</vt:lpstr>
      <vt:lpstr>Web Scraping</vt:lpstr>
      <vt:lpstr>Web Scraping – Web page components</vt:lpstr>
      <vt:lpstr>HTML</vt:lpstr>
      <vt:lpstr>Typical HTML structure of a Web page</vt:lpstr>
      <vt:lpstr>HTML structure – Classes and IDs</vt:lpstr>
      <vt:lpstr>Python requests library</vt:lpstr>
      <vt:lpstr>Using GET Request</vt:lpstr>
      <vt:lpstr>BeautifulSoup Library</vt:lpstr>
      <vt:lpstr>BeautifulSoup Library – methods/use</vt:lpstr>
      <vt:lpstr>BeautifulSoup Library – methods/use</vt:lpstr>
      <vt:lpstr>BeautifulSoup Library – methods advanced</vt:lpstr>
      <vt:lpstr>BeautifulSoup Library – methods advanced</vt:lpstr>
      <vt:lpstr>BeautifulSoup Library – select</vt:lpstr>
      <vt:lpstr>Exercise for Programming Novice</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2023-01-12T11:54:39Z</dcterms:modified>
</cp:coreProperties>
</file>